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58" r:id="rId4"/>
    <p:sldId id="361" r:id="rId5"/>
    <p:sldId id="357" r:id="rId6"/>
    <p:sldId id="365" r:id="rId7"/>
    <p:sldId id="366" r:id="rId8"/>
    <p:sldId id="368" r:id="rId9"/>
    <p:sldId id="369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>
        <p:scale>
          <a:sx n="86" d="100"/>
          <a:sy n="86" d="100"/>
        </p:scale>
        <p:origin x="-82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</a:t>
            </a:r>
            <a:r>
              <a:rPr lang="en-US" dirty="0" smtClean="0"/>
              <a:t>Writing </a:t>
            </a:r>
            <a:r>
              <a:rPr lang="en-US" dirty="0" smtClean="0"/>
              <a:t>a </a:t>
            </a:r>
            <a:r>
              <a:rPr lang="en-US" dirty="0" smtClean="0"/>
              <a:t>Function Rule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4 </a:t>
            </a:r>
            <a:r>
              <a:rPr lang="en-US" dirty="0"/>
              <a:t>Lesson </a:t>
            </a:r>
            <a:r>
              <a:rPr lang="en-US" dirty="0" smtClean="0"/>
              <a:t>5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19050"/>
            <a:ext cx="30479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WRITING A </a:t>
            </a:r>
            <a:r>
              <a:rPr lang="en-US" sz="1700" b="1" dirty="0" smtClean="0">
                <a:latin typeface="Cambria" panose="02040503050406030204" pitchFamily="18" charset="0"/>
              </a:rPr>
              <a:t>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66750"/>
            <a:ext cx="8686800" cy="425730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Write the function rule given the verbal statements </a:t>
            </a:r>
            <a:br>
              <a:rPr lang="en-US" sz="2400" dirty="0" smtClean="0"/>
            </a:br>
            <a:r>
              <a:rPr lang="en-US" sz="2400" dirty="0" smtClean="0"/>
              <a:t>and write equations for real life problems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Function Rule</a:t>
            </a:r>
          </a:p>
          <a:p>
            <a:r>
              <a:rPr lang="en-US" sz="2400" dirty="0" smtClean="0"/>
              <a:t>Verbal Statement</a:t>
            </a:r>
            <a:endParaRPr lang="en-US" sz="2400" dirty="0" smtClean="0"/>
          </a:p>
          <a:p>
            <a:r>
              <a:rPr lang="en-US" sz="2400" dirty="0" smtClean="0"/>
              <a:t>Writing Function Rule </a:t>
            </a:r>
            <a:endParaRPr lang="en-US" sz="2400" dirty="0" smtClean="0"/>
          </a:p>
          <a:p>
            <a:r>
              <a:rPr lang="en-US" sz="2400" dirty="0" smtClean="0"/>
              <a:t>Key Words</a:t>
            </a:r>
          </a:p>
          <a:p>
            <a:r>
              <a:rPr lang="en-US" sz="2400" dirty="0" smtClean="0"/>
              <a:t>Evaluating Function Rule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17" y="339916"/>
            <a:ext cx="8938519" cy="478155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Function Rule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/>
              <a:t>A function </a:t>
            </a:r>
            <a:r>
              <a:rPr lang="en-US" sz="2400" dirty="0" smtClean="0"/>
              <a:t>rule is a mathematical rule that can be used to describe the general trend of the function. A rule can be taken as an </a:t>
            </a:r>
            <a:r>
              <a:rPr lang="en-US" sz="2400" b="1" dirty="0" smtClean="0"/>
              <a:t>equation </a:t>
            </a:r>
            <a:r>
              <a:rPr lang="en-US" sz="2400" dirty="0" smtClean="0"/>
              <a:t>representing any relationship. </a:t>
            </a: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u="sng" dirty="0" smtClean="0">
                <a:solidFill>
                  <a:srgbClr val="0070C0"/>
                </a:solidFill>
              </a:rPr>
              <a:t>Verbal Statement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/>
              <a:t>A </a:t>
            </a:r>
            <a:r>
              <a:rPr lang="en-US" sz="2400" dirty="0" smtClean="0"/>
              <a:t>mathematical verbal statement is a translation </a:t>
            </a:r>
            <a:r>
              <a:rPr lang="en-US" sz="2400" dirty="0"/>
              <a:t>into </a:t>
            </a:r>
            <a:r>
              <a:rPr lang="en-US" sz="2400" dirty="0" smtClean="0"/>
              <a:t>words, of an equation (or an expression) containing different operations, numbers and variables.</a:t>
            </a: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-19050"/>
            <a:ext cx="30479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WRITING A </a:t>
            </a:r>
            <a:r>
              <a:rPr lang="en-US" sz="1700" b="1" dirty="0" smtClean="0">
                <a:latin typeface="Cambria" panose="02040503050406030204" pitchFamily="18" charset="0"/>
              </a:rPr>
              <a:t>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214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17" y="194630"/>
            <a:ext cx="8938519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How to </a:t>
            </a:r>
            <a:r>
              <a:rPr lang="en-US" sz="2400" b="1" u="sng" dirty="0" smtClean="0">
                <a:solidFill>
                  <a:srgbClr val="0070C0"/>
                </a:solidFill>
              </a:rPr>
              <a:t>write a </a:t>
            </a:r>
            <a:r>
              <a:rPr lang="en-US" sz="2400" b="1" u="sng" dirty="0" smtClean="0">
                <a:solidFill>
                  <a:srgbClr val="0070C0"/>
                </a:solidFill>
              </a:rPr>
              <a:t>function rule?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000" dirty="0" smtClean="0"/>
              <a:t>If we are given a </a:t>
            </a:r>
            <a:r>
              <a:rPr lang="en-US" sz="2000" dirty="0" smtClean="0"/>
              <a:t>verbal statement of the function, we can identify the </a:t>
            </a:r>
            <a:r>
              <a:rPr lang="en-US" sz="2000" b="1" dirty="0" smtClean="0"/>
              <a:t>key words </a:t>
            </a:r>
            <a:r>
              <a:rPr lang="en-US" sz="2000" dirty="0" smtClean="0"/>
              <a:t>in the verbal statement and write a function rule (an equation or an expression) based on the mathematical meaning of the key words.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-52101"/>
            <a:ext cx="30479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WRITING A </a:t>
            </a:r>
            <a:r>
              <a:rPr lang="en-US" sz="1700" b="1" dirty="0" smtClean="0">
                <a:latin typeface="Cambria" panose="02040503050406030204" pitchFamily="18" charset="0"/>
              </a:rPr>
              <a:t>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01484"/>
              </p:ext>
            </p:extLst>
          </p:nvPr>
        </p:nvGraphicFramePr>
        <p:xfrm>
          <a:off x="381000" y="1885950"/>
          <a:ext cx="8382000" cy="279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500"/>
                <a:gridCol w="2095500"/>
                <a:gridCol w="2095500"/>
                <a:gridCol w="2095500"/>
              </a:tblGrid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Words suggesting Addition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Words suggesting Subtraction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Words suggesting Multiplication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Words suggesting Division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Plus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Minus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Times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Divided by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Sum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Difference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Product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Quotient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Increased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by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Decreased by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Each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Rate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More than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Less/Fewer than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Factors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Ratio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Total/in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all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Subtracted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by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Twice, Thrice, …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Half, A third of,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…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9246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361950"/>
                <a:ext cx="8938519" cy="47815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Problem 1: Write a  function rule representing the verbal statement given below.</a:t>
                </a: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	“Twice a number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increased by 3 equals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”</a:t>
                </a: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361950"/>
                <a:ext cx="8938519" cy="4781550"/>
              </a:xfrm>
              <a:blipFill rotWithShape="1">
                <a:blip r:embed="rId3"/>
                <a:stretch>
                  <a:fillRect l="-1023" t="-1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-52101"/>
            <a:ext cx="30479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WRITING A </a:t>
            </a:r>
            <a:r>
              <a:rPr lang="en-US" sz="1700" b="1" dirty="0" smtClean="0">
                <a:latin typeface="Cambria" panose="02040503050406030204" pitchFamily="18" charset="0"/>
              </a:rPr>
              <a:t>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716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3417" y="361950"/>
                <a:ext cx="8938519" cy="47815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Problem 1: Write a  function rule representing the verbal statement given below.</a:t>
                </a: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	“Twice a number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increased by 3 equals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”</a:t>
                </a: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3417" y="361950"/>
                <a:ext cx="8938519" cy="4781550"/>
              </a:xfrm>
              <a:blipFill rotWithShape="1">
                <a:blip r:embed="rId3"/>
                <a:stretch>
                  <a:fillRect l="-1091" t="-1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-52101"/>
            <a:ext cx="30479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WRITING A </a:t>
            </a:r>
            <a:r>
              <a:rPr lang="en-US" sz="1700" b="1" dirty="0" smtClean="0">
                <a:latin typeface="Cambria" panose="02040503050406030204" pitchFamily="18" charset="0"/>
              </a:rPr>
              <a:t>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425987" y="1962150"/>
                <a:ext cx="1905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Twice a number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</a:rPr>
                      <m:t>𝒙</m:t>
                    </m:r>
                  </m:oMath>
                </a14:m>
                <a:endParaRPr lang="en-US" b="1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987" y="1962150"/>
                <a:ext cx="1905000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2885" t="-8333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2758922" y="1972478"/>
            <a:ext cx="157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Increased by 3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840992" y="1973818"/>
            <a:ext cx="807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Equals</a:t>
            </a:r>
            <a:endParaRPr 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6149247" y="1973167"/>
                <a:ext cx="8079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𝒚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9247" y="1973167"/>
                <a:ext cx="807905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127664" y="2310099"/>
                <a:ext cx="501645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664" y="2310099"/>
                <a:ext cx="501645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3284272" y="2321116"/>
                <a:ext cx="501645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4272" y="2321116"/>
                <a:ext cx="501645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5051234" y="2343150"/>
                <a:ext cx="376894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1234" y="2343150"/>
                <a:ext cx="376894" cy="3693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6346634" y="2337086"/>
                <a:ext cx="376894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6634" y="2337086"/>
                <a:ext cx="376894" cy="369332"/>
              </a:xfrm>
              <a:prstGeom prst="rect">
                <a:avLst/>
              </a:prstGeom>
              <a:blipFill rotWithShape="1">
                <a:blip r:embed="rId10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ight Arrow 3"/>
          <p:cNvSpPr/>
          <p:nvPr/>
        </p:nvSpPr>
        <p:spPr>
          <a:xfrm>
            <a:off x="2294483" y="3237646"/>
            <a:ext cx="503802" cy="377851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055058" y="3225284"/>
                <a:ext cx="1461717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5058" y="3225284"/>
                <a:ext cx="1461717" cy="369332"/>
              </a:xfrm>
              <a:prstGeom prst="rect">
                <a:avLst/>
              </a:prstGeom>
              <a:blipFill rotWithShape="1">
                <a:blip r:embed="rId11"/>
                <a:stretch>
                  <a:fillRect b="-317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0604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17" y="372967"/>
            <a:ext cx="8938519" cy="3951695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Evaluating Function Rule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In solving real life problems, we need to first write a function rule from the given verbal statement and then </a:t>
            </a:r>
            <a:r>
              <a:rPr lang="en-US" sz="2400" b="1" dirty="0" smtClean="0"/>
              <a:t>evaluate </a:t>
            </a:r>
            <a:r>
              <a:rPr lang="en-US" sz="2400" dirty="0" smtClean="0"/>
              <a:t>the function rule to determine a particular value. In short two steps to follow:</a:t>
            </a:r>
          </a:p>
          <a:p>
            <a:pPr>
              <a:spcAft>
                <a:spcPts val="600"/>
              </a:spcAft>
            </a:pPr>
            <a:r>
              <a:rPr lang="en-US" sz="2400" b="1" dirty="0" smtClean="0">
                <a:solidFill>
                  <a:srgbClr val="0070C0"/>
                </a:solidFill>
              </a:rPr>
              <a:t>Write a function rule</a:t>
            </a:r>
          </a:p>
          <a:p>
            <a:pPr>
              <a:spcAft>
                <a:spcPts val="600"/>
              </a:spcAft>
            </a:pPr>
            <a:r>
              <a:rPr lang="en-US" sz="2400" b="1" dirty="0" smtClean="0">
                <a:solidFill>
                  <a:srgbClr val="0070C0"/>
                </a:solidFill>
              </a:rPr>
              <a:t>Evaluate the function rule</a:t>
            </a: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-19050"/>
            <a:ext cx="30479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WRITING A </a:t>
            </a:r>
            <a:r>
              <a:rPr lang="en-US" sz="1700" b="1" dirty="0" smtClean="0">
                <a:latin typeface="Cambria" panose="02040503050406030204" pitchFamily="18" charset="0"/>
              </a:rPr>
              <a:t>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902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30366" y="185678"/>
                <a:ext cx="8938519" cy="47815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Problem 2: A sales associate earns 400$ per week plus 4% of his sales. Write a function rule for th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e amount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𝒆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he earns in a week if he sells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𝒔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dollars of merchandise. How much will he make if he sells 4000$ worth of merchandise? </a:t>
                </a: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0366" y="185678"/>
                <a:ext cx="8938519" cy="4781550"/>
              </a:xfrm>
              <a:blipFill rotWithShape="1">
                <a:blip r:embed="rId3"/>
                <a:stretch>
                  <a:fillRect l="-1022" t="-1019" r="-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-52101"/>
            <a:ext cx="30479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WRITING A </a:t>
            </a:r>
            <a:r>
              <a:rPr lang="en-US" sz="1700" b="1" dirty="0" smtClean="0">
                <a:latin typeface="Cambria" panose="02040503050406030204" pitchFamily="18" charset="0"/>
              </a:rPr>
              <a:t>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895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30366" y="185678"/>
                <a:ext cx="8938519" cy="47815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Problem 2: A sales associate earns 400$ per week plus 4% of his sales. Write a function rule for th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e amount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𝒆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he earns in a week if he sells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𝒔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dollars of merchandise. How much will he make if he sells 4000$ worth of merchandise? </a:t>
                </a: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For s = 4000$, </a:t>
                </a: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0366" y="185678"/>
                <a:ext cx="8938519" cy="4781550"/>
              </a:xfrm>
              <a:blipFill rotWithShape="1">
                <a:blip r:embed="rId3"/>
                <a:stretch>
                  <a:fillRect l="-1022" t="-1019" r="-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-52101"/>
            <a:ext cx="30479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WRITING A </a:t>
            </a:r>
            <a:r>
              <a:rPr lang="en-US" sz="1700" b="1" dirty="0" smtClean="0">
                <a:latin typeface="Cambria" panose="02040503050406030204" pitchFamily="18" charset="0"/>
              </a:rPr>
              <a:t>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5414517" y="1737146"/>
                <a:ext cx="1905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4% of sales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</a:rPr>
                      <m:t>𝒔</m:t>
                    </m:r>
                  </m:oMath>
                </a14:m>
                <a:endParaRPr lang="en-US" b="1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4517" y="1737146"/>
                <a:ext cx="1905000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2556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2133600" y="1744433"/>
            <a:ext cx="807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Equals</a:t>
            </a:r>
            <a:endParaRPr 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762000" y="1742559"/>
                <a:ext cx="11701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Earning 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</a:rPr>
                      <m:t>𝒆</m:t>
                    </m:r>
                  </m:oMath>
                </a14:m>
                <a:endParaRPr lang="en-US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742559"/>
                <a:ext cx="1170127" cy="369332"/>
              </a:xfrm>
              <a:prstGeom prst="rect">
                <a:avLst/>
              </a:prstGeom>
              <a:blipFill rotWithShape="1">
                <a:blip r:embed="rId6"/>
                <a:stretch>
                  <a:fillRect l="-4167" t="-8333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5719585" y="2088737"/>
                <a:ext cx="874926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.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𝟎𝟒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𝒔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585" y="2088737"/>
                <a:ext cx="874926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4525959" y="2094122"/>
                <a:ext cx="414583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5959" y="2094122"/>
                <a:ext cx="414583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343842" y="2113765"/>
                <a:ext cx="376894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842" y="2113765"/>
                <a:ext cx="376894" cy="3693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196247" y="2106478"/>
                <a:ext cx="376894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𝒆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247" y="2106478"/>
                <a:ext cx="376894" cy="36933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ight Arrow 13"/>
          <p:cNvSpPr/>
          <p:nvPr/>
        </p:nvSpPr>
        <p:spPr>
          <a:xfrm>
            <a:off x="2102958" y="2796316"/>
            <a:ext cx="503802" cy="377851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729622" y="2800350"/>
                <a:ext cx="2088401" cy="361254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𝒆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𝟒𝟎𝟎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.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𝟎𝟒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𝒔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9622" y="2800350"/>
                <a:ext cx="2088401" cy="361254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3372117" y="1746365"/>
            <a:ext cx="606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400</a:t>
            </a:r>
            <a:endParaRPr 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3384535" y="2104680"/>
                <a:ext cx="588882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𝟒𝟎𝟎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535" y="2104680"/>
                <a:ext cx="588882" cy="369332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4419600" y="1742121"/>
            <a:ext cx="606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Plus</a:t>
            </a:r>
            <a:endParaRPr lang="en-US" b="1" dirty="0"/>
          </a:p>
        </p:txBody>
      </p:sp>
      <p:sp>
        <p:nvSpPr>
          <p:cNvPr id="20" name="Right Arrow 19"/>
          <p:cNvSpPr/>
          <p:nvPr/>
        </p:nvSpPr>
        <p:spPr>
          <a:xfrm>
            <a:off x="2133600" y="3562350"/>
            <a:ext cx="503802" cy="377851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729621" y="3562350"/>
                <a:ext cx="2684897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𝒆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𝟒𝟎𝟎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.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𝟎𝟒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𝟒𝟎𝟎𝟎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 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9621" y="3562350"/>
                <a:ext cx="2684897" cy="369332"/>
              </a:xfrm>
              <a:prstGeom prst="rect">
                <a:avLst/>
              </a:prstGeom>
              <a:blipFill rotWithShape="1">
                <a:blip r:embed="rId13"/>
                <a:stretch>
                  <a:fillRect b="-1147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ight Arrow 21"/>
          <p:cNvSpPr/>
          <p:nvPr/>
        </p:nvSpPr>
        <p:spPr>
          <a:xfrm>
            <a:off x="2316649" y="3973524"/>
            <a:ext cx="503802" cy="377851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3036983" y="3998435"/>
                <a:ext cx="1833821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𝒆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𝟒𝟎𝟎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𝟏𝟔𝟎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6983" y="3998435"/>
                <a:ext cx="1833821" cy="369332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ight Arrow 23"/>
          <p:cNvSpPr/>
          <p:nvPr/>
        </p:nvSpPr>
        <p:spPr>
          <a:xfrm>
            <a:off x="2563261" y="4428077"/>
            <a:ext cx="503802" cy="377851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3320668" y="4434072"/>
                <a:ext cx="1138659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𝒆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𝟓𝟔𝟎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$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0668" y="4434072"/>
                <a:ext cx="1138659" cy="369332"/>
              </a:xfrm>
              <a:prstGeom prst="rect">
                <a:avLst/>
              </a:prstGeom>
              <a:blipFill rotWithShape="1">
                <a:blip r:embed="rId15"/>
                <a:stretch>
                  <a:fillRect r="-53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4172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3889</TotalTime>
  <Words>442</Words>
  <Application>Microsoft Office PowerPoint</Application>
  <PresentationFormat>On-screen Show (16:9)</PresentationFormat>
  <Paragraphs>105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 Writing a Function Rule</vt:lpstr>
      <vt:lpstr>WRITING A FUNCTION RULE</vt:lpstr>
      <vt:lpstr>WRITING A FUNCTION RULE</vt:lpstr>
      <vt:lpstr>WRITING A FUNCTION RULE</vt:lpstr>
      <vt:lpstr>WRITING A FUNCTION RULE</vt:lpstr>
      <vt:lpstr>WRITING A FUNCTION RULE</vt:lpstr>
      <vt:lpstr>WRITING A FUNCTION RULE</vt:lpstr>
      <vt:lpstr>WRITING A FUNCTION RULE</vt:lpstr>
      <vt:lpstr>WRITING A FUNCTION RULE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381</cp:revision>
  <dcterms:created xsi:type="dcterms:W3CDTF">2016-10-20T15:06:14Z</dcterms:created>
  <dcterms:modified xsi:type="dcterms:W3CDTF">2017-01-13T13:48:01Z</dcterms:modified>
</cp:coreProperties>
</file>